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9" r:id="rId11"/>
    <p:sldId id="268" r:id="rId12"/>
    <p:sldId id="270" r:id="rId13"/>
    <p:sldId id="274" r:id="rId14"/>
    <p:sldId id="275" r:id="rId15"/>
    <p:sldId id="276" r:id="rId16"/>
    <p:sldId id="277" r:id="rId17"/>
    <p:sldId id="282" r:id="rId18"/>
    <p:sldId id="278" r:id="rId19"/>
    <p:sldId id="279" r:id="rId20"/>
    <p:sldId id="288" r:id="rId21"/>
    <p:sldId id="280" r:id="rId22"/>
    <p:sldId id="281" r:id="rId23"/>
    <p:sldId id="283" r:id="rId24"/>
    <p:sldId id="287" r:id="rId25"/>
    <p:sldId id="284" r:id="rId26"/>
    <p:sldId id="285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2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9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0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9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8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6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yfwc.com/wildlifehabitats/nonnatives/python/" TargetMode="External"/><Relationship Id="rId2" Type="http://schemas.openxmlformats.org/officeDocument/2006/relationships/hyperlink" Target="https://timeseriesreasoning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ddmaps.org/distribution/viewmap.cfm?sub=20461" TargetMode="External"/><Relationship Id="rId4" Type="http://schemas.openxmlformats.org/officeDocument/2006/relationships/hyperlink" Target="https://geodata.floridagio.gov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FBDD0-3B08-4D49-9361-8A7EF3E2B313}"/>
              </a:ext>
            </a:extLst>
          </p:cNvPr>
          <p:cNvSpPr txBox="1"/>
          <p:nvPr/>
        </p:nvSpPr>
        <p:spPr>
          <a:xfrm>
            <a:off x="484814" y="640080"/>
            <a:ext cx="3659246" cy="28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Exploring possible patterns in 2016-2020 sightings of Burmese Pythons in Florida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grass, outdoor, field, grassy&#10;&#10;Description automatically generated">
            <a:extLst>
              <a:ext uri="{FF2B5EF4-FFF2-40B4-BE49-F238E27FC236}">
                <a16:creationId xmlns:a16="http://schemas.microsoft.com/office/drawing/2014/main" id="{60B5CDB7-5026-4A04-A8FB-9B9D4F69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r="1966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E10FBDD0-3B08-4D49-9361-8A7EF3E2B313}"/>
              </a:ext>
            </a:extLst>
          </p:cNvPr>
          <p:cNvSpPr txBox="1"/>
          <p:nvPr/>
        </p:nvSpPr>
        <p:spPr>
          <a:xfrm>
            <a:off x="484814" y="3668605"/>
            <a:ext cx="3659246" cy="28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Gianluca Mangiapane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Presentation 1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MUSA Capstone Spring 2022</a:t>
            </a:r>
          </a:p>
        </p:txBody>
      </p:sp>
    </p:spTree>
    <p:extLst>
      <p:ext uri="{BB962C8B-B14F-4D97-AF65-F5344CB8AC3E}">
        <p14:creationId xmlns:p14="http://schemas.microsoft.com/office/powerpoint/2010/main" val="211231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Shore Birds Example – Point vs. Point Analysis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03F21-80C4-49BD-BA87-D3FCE8C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1" y="1344676"/>
            <a:ext cx="4410075" cy="1724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F2684-CA26-43D9-A1D0-23275A51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1" y="3789299"/>
            <a:ext cx="9925050" cy="2124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E2B63-144D-4713-AED0-0B1D6F8E0BFB}"/>
              </a:ext>
            </a:extLst>
          </p:cNvPr>
          <p:cNvSpPr txBox="1"/>
          <p:nvPr/>
        </p:nvSpPr>
        <p:spPr>
          <a:xfrm>
            <a:off x="253991" y="3429000"/>
            <a:ext cx="359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Shore Bird Habitats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421BB-4CCB-4C9D-9844-2D92C23935CE}"/>
              </a:ext>
            </a:extLst>
          </p:cNvPr>
          <p:cNvSpPr txBox="1"/>
          <p:nvPr/>
        </p:nvSpPr>
        <p:spPr>
          <a:xfrm>
            <a:off x="253991" y="1003556"/>
            <a:ext cx="359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Sightings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151A7-BA7A-477F-8F5D-4D12EB7B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05" y="1239348"/>
            <a:ext cx="6853805" cy="1934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867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Shore Birds Example – Point vs. Point Analysis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E974F-006D-45B2-8970-845D69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5" y="1090515"/>
            <a:ext cx="9858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Shore Birds Example – Point vs. Point Analysis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AAEBA-CB93-42C5-B776-740F79FA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3" y="1008072"/>
            <a:ext cx="5067300" cy="570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F3DE7-3A18-41B8-9423-31E9DFCB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63" y="2083253"/>
            <a:ext cx="5867400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77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E56D2F-B886-44A9-BF7A-C392F048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13" y="237999"/>
            <a:ext cx="5689615" cy="63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64591" y="29908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Feature Engineering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9E6CE-78B1-4438-B272-CBFD7C76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1" y="2006669"/>
            <a:ext cx="3062811" cy="2844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89477-71D8-424D-8603-5D251CA4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00" y="2069330"/>
            <a:ext cx="4395018" cy="2782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2DC51-BC58-44B3-AC56-20E264CBFC05}"/>
              </a:ext>
            </a:extLst>
          </p:cNvPr>
          <p:cNvSpPr txBox="1"/>
          <p:nvPr/>
        </p:nvSpPr>
        <p:spPr>
          <a:xfrm>
            <a:off x="746149" y="1245208"/>
            <a:ext cx="1082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Hex Grid of Florida, resolution of 7, or </a:t>
            </a:r>
            <a:r>
              <a:rPr lang="en-US" sz="2400" dirty="0">
                <a:latin typeface="Avenir Next LT Pro (Body)"/>
                <a:cs typeface="Arial" panose="020B0604020202020204" pitchFamily="34" charset="0"/>
              </a:rPr>
              <a:t>5.16129</a:t>
            </a:r>
            <a:r>
              <a:rPr lang="en-US" sz="2400" i="0" dirty="0">
                <a:solidFill>
                  <a:srgbClr val="1C1E21"/>
                </a:solidFill>
                <a:effectLst/>
                <a:latin typeface="Avenir Next LT Pro (Body)"/>
                <a:cs typeface="Arial" panose="020B0604020202020204" pitchFamily="34" charset="0"/>
              </a:rPr>
              <a:t> (km</a:t>
            </a:r>
            <a:r>
              <a:rPr lang="en-US" sz="2400" i="0" baseline="30000" dirty="0">
                <a:solidFill>
                  <a:srgbClr val="1C1E21"/>
                </a:solidFill>
                <a:effectLst/>
                <a:latin typeface="Avenir Next LT Pro (Body)"/>
                <a:cs typeface="Arial" panose="020B0604020202020204" pitchFamily="34" charset="0"/>
              </a:rPr>
              <a:t>2</a:t>
            </a:r>
            <a:r>
              <a:rPr lang="en-US" sz="2400" i="0" dirty="0">
                <a:solidFill>
                  <a:srgbClr val="1C1E21"/>
                </a:solidFill>
                <a:effectLst/>
                <a:latin typeface="Avenir Next LT Pro (Body)"/>
                <a:cs typeface="Arial" panose="020B0604020202020204" pitchFamily="34" charset="0"/>
              </a:rPr>
              <a:t>)</a:t>
            </a:r>
            <a:r>
              <a:rPr lang="en-US" sz="2400" dirty="0">
                <a:latin typeface="Avenir Next LT Pro (Body)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AEA3C4-8656-4022-9629-C9F8C738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19" y="1988912"/>
            <a:ext cx="3229531" cy="2942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6D776-B2F1-4A2E-9B11-ADB625162756}"/>
              </a:ext>
            </a:extLst>
          </p:cNvPr>
          <p:cNvSpPr txBox="1"/>
          <p:nvPr/>
        </p:nvSpPr>
        <p:spPr>
          <a:xfrm>
            <a:off x="1808997" y="5031489"/>
            <a:ext cx="77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LT Pro (Body)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venir Next LT Pro (Body)"/>
                <a:cs typeface="Arial" panose="020B0604020202020204" pitchFamily="34" charset="0"/>
              </a:rPr>
              <a:t>eg.</a:t>
            </a:r>
            <a:r>
              <a:rPr lang="en-US" sz="2000" dirty="0">
                <a:latin typeface="Avenir Next LT Pro (Body)"/>
                <a:cs typeface="Arial" panose="020B0604020202020204" pitchFamily="34" charset="0"/>
              </a:rPr>
              <a:t> resolution at 5)</a:t>
            </a:r>
          </a:p>
        </p:txBody>
      </p:sp>
    </p:spTree>
    <p:extLst>
      <p:ext uri="{BB962C8B-B14F-4D97-AF65-F5344CB8AC3E}">
        <p14:creationId xmlns:p14="http://schemas.microsoft.com/office/powerpoint/2010/main" val="352729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Feature Engineering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51962-DEBB-447D-9415-EA29A19E6FF3}"/>
              </a:ext>
            </a:extLst>
          </p:cNvPr>
          <p:cNvSpPr txBox="1"/>
          <p:nvPr/>
        </p:nvSpPr>
        <p:spPr>
          <a:xfrm>
            <a:off x="572756" y="1008072"/>
            <a:ext cx="754095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Call Outs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Centroids of each Hexagon, CRS of EPSG=3857, since the distance measurement is in meters.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Min. Distance to Geometry of Prey Animal Datasets</a:t>
            </a:r>
          </a:p>
          <a:p>
            <a:pPr lvl="1"/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Min distance to Urban Centers/Boundaries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Waterways Dataset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Streams, Lakes, Stormwater, Submerged Land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Traffic Data of all Florida Roads with AADT 2016-2020, min distance to roads, with HEX mean of AADT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2016 ACS Florida Counties Pop. And Med. Income, all H3 hex’s within counties were given the per hex amount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Focus on the </a:t>
            </a:r>
            <a:r>
              <a:rPr lang="en-US" sz="2400" b="1" dirty="0"/>
              <a:t>4,587</a:t>
            </a:r>
            <a:r>
              <a:rPr lang="en-US" dirty="0"/>
              <a:t> Hexes that had sightings first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73F4-220C-4101-93D8-6788970D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307" y="204061"/>
            <a:ext cx="4273595" cy="41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278717" y="142309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Multicollinearity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55ABD-CC07-4D1D-9E40-D062CBAF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46" y="720197"/>
            <a:ext cx="8093414" cy="5878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3D1E7-00F1-42DA-B009-3AA90D72C2F5}"/>
              </a:ext>
            </a:extLst>
          </p:cNvPr>
          <p:cNvSpPr txBox="1"/>
          <p:nvPr/>
        </p:nvSpPr>
        <p:spPr>
          <a:xfrm>
            <a:off x="278715" y="1514563"/>
            <a:ext cx="38069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distanceToBirdNests2000)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…….</a:t>
            </a:r>
            <a:r>
              <a:rPr lang="en-US" dirty="0" err="1"/>
              <a:t>ShoreBirds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…….</a:t>
            </a:r>
            <a:r>
              <a:rPr lang="en-US" dirty="0" err="1"/>
              <a:t>WadingBirdColonies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……..</a:t>
            </a:r>
            <a:r>
              <a:rPr lang="en-US" dirty="0" err="1"/>
              <a:t>LakeArea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…….</a:t>
            </a:r>
            <a:r>
              <a:rPr lang="en-US" dirty="0" err="1"/>
              <a:t>SubmergedLand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……..</a:t>
            </a:r>
            <a:r>
              <a:rPr lang="en-US" dirty="0" err="1"/>
              <a:t>urbanboundary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1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Multicollinearity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E1FB5-D3EB-4A18-9BD3-B5413DF3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54" y="1495354"/>
            <a:ext cx="8032265" cy="4915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6D0B0-E379-4376-BD1A-D57685B5CF3D}"/>
              </a:ext>
            </a:extLst>
          </p:cNvPr>
          <p:cNvSpPr txBox="1"/>
          <p:nvPr/>
        </p:nvSpPr>
        <p:spPr>
          <a:xfrm>
            <a:off x="418290" y="2610458"/>
            <a:ext cx="3949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-No </a:t>
            </a:r>
            <a:r>
              <a:rPr lang="en-US" sz="2800" b="1" dirty="0" err="1"/>
              <a:t>Multi.collinearity</a:t>
            </a:r>
            <a:r>
              <a:rPr lang="en-US" sz="2800" b="1" dirty="0"/>
              <a:t>  checks out…</a:t>
            </a:r>
          </a:p>
        </p:txBody>
      </p:sp>
    </p:spTree>
    <p:extLst>
      <p:ext uri="{BB962C8B-B14F-4D97-AF65-F5344CB8AC3E}">
        <p14:creationId xmlns:p14="http://schemas.microsoft.com/office/powerpoint/2010/main" val="414959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Running a Poisson Regression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48CF6-90CE-4E5C-ADB6-8A67DB9C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57" y="5558175"/>
            <a:ext cx="9528187" cy="413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F5526-170F-4544-9445-26775C02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3180"/>
            <a:ext cx="12192000" cy="393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3014398" y="6366178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General Poisson Results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ABBF5-6E06-421E-8CB0-077A0EC8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98" y="35576"/>
            <a:ext cx="8232236" cy="633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67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E7532-F548-42C1-BEF4-1F17F522CFE4}"/>
              </a:ext>
            </a:extLst>
          </p:cNvPr>
          <p:cNvSpPr txBox="1"/>
          <p:nvPr/>
        </p:nvSpPr>
        <p:spPr>
          <a:xfrm>
            <a:off x="241161" y="207219"/>
            <a:ext cx="970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the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02DE5-D817-4CB1-A55A-3ACB7C6286CD}"/>
              </a:ext>
            </a:extLst>
          </p:cNvPr>
          <p:cNvSpPr txBox="1"/>
          <p:nvPr/>
        </p:nvSpPr>
        <p:spPr>
          <a:xfrm>
            <a:off x="1688123" y="1758462"/>
            <a:ext cx="950574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Burmese Pythons are an invasive species to Southern Florida, since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natural predators in southern Florida, the perfect living conditions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Elusive and naturally camouflaged, hard to detect to try and find, control, and eradicate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So how can we find them? </a:t>
            </a:r>
          </a:p>
        </p:txBody>
      </p:sp>
    </p:spTree>
    <p:extLst>
      <p:ext uri="{BB962C8B-B14F-4D97-AF65-F5344CB8AC3E}">
        <p14:creationId xmlns:p14="http://schemas.microsoft.com/office/powerpoint/2010/main" val="420709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3014398" y="6366178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General Poisson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EC0AE-DD55-4CA5-889A-EB4C9A1A3C32}"/>
              </a:ext>
            </a:extLst>
          </p:cNvPr>
          <p:cNvSpPr txBox="1"/>
          <p:nvPr/>
        </p:nvSpPr>
        <p:spPr>
          <a:xfrm>
            <a:off x="630313" y="779416"/>
            <a:ext cx="106354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Poisson Regression Statistical Correlations </a:t>
            </a:r>
          </a:p>
          <a:p>
            <a:endParaRPr lang="en-US" sz="3200" b="1" dirty="0"/>
          </a:p>
          <a:p>
            <a:r>
              <a:rPr lang="en-US" sz="3200" b="1" dirty="0"/>
              <a:t>Significant P Values – </a:t>
            </a:r>
            <a:r>
              <a:rPr lang="en-US" sz="4000" dirty="0"/>
              <a:t>Bird Sanctuaries,  Mammals, Road, AADT, Distance to Plovers, 2003 Bird Habitats, </a:t>
            </a:r>
          </a:p>
          <a:p>
            <a:r>
              <a:rPr lang="en-US" sz="4000" dirty="0"/>
              <a:t>Urban Centers, Lake Centers, Rivers, 1999 Bird Rookeries, </a:t>
            </a:r>
            <a:r>
              <a:rPr lang="en-US" sz="4000" dirty="0" err="1"/>
              <a:t>WaterBodies</a:t>
            </a:r>
            <a:r>
              <a:rPr lang="en-US" sz="4000" dirty="0"/>
              <a:t>, </a:t>
            </a:r>
            <a:r>
              <a:rPr lang="en-US" sz="4000" dirty="0" err="1"/>
              <a:t>Pop_Hex</a:t>
            </a:r>
            <a:r>
              <a:rPr lang="en-US" sz="4000" dirty="0"/>
              <a:t>, and </a:t>
            </a:r>
            <a:r>
              <a:rPr lang="en-US" sz="4000" dirty="0" err="1"/>
              <a:t>Income_Hex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764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DE3C39-1060-4804-BCB6-9B6B129E6C0C}"/>
              </a:ext>
            </a:extLst>
          </p:cNvPr>
          <p:cNvSpPr txBox="1"/>
          <p:nvPr/>
        </p:nvSpPr>
        <p:spPr>
          <a:xfrm>
            <a:off x="3014398" y="6366178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General Poisson Results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8E013-96A4-45D0-A147-C74B8807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4" y="329791"/>
            <a:ext cx="6256454" cy="3584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879ECF-3B19-421E-BC0C-6F123F36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72" y="1156911"/>
            <a:ext cx="4757969" cy="18618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BA979D-D322-449C-9BD0-A724C216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666" y="4312177"/>
            <a:ext cx="4817789" cy="1388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C6F8B0-BE42-4D56-B0E9-7285787E49B9}"/>
              </a:ext>
            </a:extLst>
          </p:cNvPr>
          <p:cNvSpPr/>
          <p:nvPr/>
        </p:nvSpPr>
        <p:spPr>
          <a:xfrm>
            <a:off x="5566299" y="1811045"/>
            <a:ext cx="1420427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B16E5-C6BB-4A6B-82D1-7537B58AADBD}"/>
              </a:ext>
            </a:extLst>
          </p:cNvPr>
          <p:cNvSpPr txBox="1"/>
          <p:nvPr/>
        </p:nvSpPr>
        <p:spPr>
          <a:xfrm>
            <a:off x="8425435" y="4267969"/>
            <a:ext cx="1518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Disparity between the variance and mean </a:t>
            </a:r>
          </a:p>
        </p:txBody>
      </p:sp>
    </p:spTree>
    <p:extLst>
      <p:ext uri="{BB962C8B-B14F-4D97-AF65-F5344CB8AC3E}">
        <p14:creationId xmlns:p14="http://schemas.microsoft.com/office/powerpoint/2010/main" val="388145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477E1F-42E8-4A1C-AFAF-683381B8CA5A}"/>
              </a:ext>
            </a:extLst>
          </p:cNvPr>
          <p:cNvSpPr txBox="1"/>
          <p:nvPr/>
        </p:nvSpPr>
        <p:spPr>
          <a:xfrm>
            <a:off x="2073365" y="6312912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Negative Binomial Regression Results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1EF89-4F15-479E-8D49-E3A3B1012BE2}"/>
              </a:ext>
            </a:extLst>
          </p:cNvPr>
          <p:cNvSpPr txBox="1"/>
          <p:nvPr/>
        </p:nvSpPr>
        <p:spPr>
          <a:xfrm>
            <a:off x="390616" y="568172"/>
            <a:ext cx="11070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 (Body)"/>
              </a:rPr>
              <a:t>Find the vale of </a:t>
            </a:r>
            <a:r>
              <a:rPr lang="el-GR" sz="2400" b="0" i="0" dirty="0">
                <a:solidFill>
                  <a:srgbClr val="000000"/>
                </a:solidFill>
                <a:effectLst/>
                <a:latin typeface="Avenir Next LT Pro (Body)"/>
              </a:rPr>
              <a:t>α</a:t>
            </a:r>
            <a:r>
              <a:rPr lang="en-US" sz="2400" dirty="0">
                <a:solidFill>
                  <a:srgbClr val="000000"/>
                </a:solidFill>
                <a:latin typeface="Avenir Next LT Pro (Body)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venir Next LT Pro (Body)"/>
              </a:rPr>
              <a:t>from the original dataset, then look at its statistical significance (denoted as Lambda in python).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 LT Pro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0478F-2474-4562-9546-8CF2603C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84" y="1845797"/>
            <a:ext cx="4622505" cy="2810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49CED-BE44-40A1-8773-72828CF0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1" y="1604175"/>
            <a:ext cx="3402266" cy="2408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0381E-0B42-4580-8E3E-99FA1AEE4855}"/>
              </a:ext>
            </a:extLst>
          </p:cNvPr>
          <p:cNvSpPr txBox="1"/>
          <p:nvPr/>
        </p:nvSpPr>
        <p:spPr>
          <a:xfrm>
            <a:off x="845504" y="4700880"/>
            <a:ext cx="6449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venir Next LT Pro (Body)"/>
              </a:rPr>
              <a:t>DOF: 698</a:t>
            </a:r>
          </a:p>
          <a:p>
            <a:endParaRPr lang="en-US" dirty="0">
              <a:solidFill>
                <a:srgbClr val="000000"/>
              </a:solidFill>
              <a:latin typeface="Avenir Next LT Pro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venir Next LT Pro (Body)"/>
              </a:rPr>
              <a:t>T Statistic is less than the model Alpha of 12.205, which means it is statically significant that Alpha is not 0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3CB4F-C311-437D-82F6-F6B0D578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477" y="4149569"/>
            <a:ext cx="3319139" cy="22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477E1F-42E8-4A1C-AFAF-683381B8CA5A}"/>
              </a:ext>
            </a:extLst>
          </p:cNvPr>
          <p:cNvSpPr txBox="1"/>
          <p:nvPr/>
        </p:nvSpPr>
        <p:spPr>
          <a:xfrm>
            <a:off x="2073365" y="6312912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Negative Binomial Regression 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50A83-6081-4EC4-A931-D7D05609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06" y="89701"/>
            <a:ext cx="8271816" cy="6305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47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477E1F-42E8-4A1C-AFAF-683381B8CA5A}"/>
              </a:ext>
            </a:extLst>
          </p:cNvPr>
          <p:cNvSpPr txBox="1"/>
          <p:nvPr/>
        </p:nvSpPr>
        <p:spPr>
          <a:xfrm>
            <a:off x="2073365" y="6312912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Negative Binomial Regression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DA483-E6F5-4215-9326-F5DB1A3D0619}"/>
              </a:ext>
            </a:extLst>
          </p:cNvPr>
          <p:cNvSpPr txBox="1"/>
          <p:nvPr/>
        </p:nvSpPr>
        <p:spPr>
          <a:xfrm>
            <a:off x="572756" y="361741"/>
            <a:ext cx="108220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Negative Binomial </a:t>
            </a:r>
            <a:r>
              <a:rPr lang="en-US" sz="3600" b="1" dirty="0" err="1"/>
              <a:t>Regressional</a:t>
            </a:r>
            <a:r>
              <a:rPr lang="en-US" sz="3600" b="1" dirty="0"/>
              <a:t> Statistical Correlations </a:t>
            </a:r>
          </a:p>
          <a:p>
            <a:endParaRPr lang="en-US" sz="3600" b="1" dirty="0"/>
          </a:p>
          <a:p>
            <a:r>
              <a:rPr lang="en-US" sz="3600" b="1" dirty="0"/>
              <a:t>Significant P Values – </a:t>
            </a:r>
            <a:r>
              <a:rPr lang="en-US" sz="2800" dirty="0"/>
              <a:t>Bird Sanctuaries, Mammal Habitats, Urban Centers, Distance to Rivers, 1999 Wading Bird Rookeries, Stormwater Activity</a:t>
            </a:r>
          </a:p>
          <a:p>
            <a:endParaRPr lang="en-US" sz="36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i="1" dirty="0">
                <a:highlight>
                  <a:srgbClr val="FFFF00"/>
                </a:highlight>
              </a:rPr>
              <a:t>Does this show that while there are a lot of single python sightings along roads, are those are random  enough to not have a pattern? </a:t>
            </a:r>
          </a:p>
        </p:txBody>
      </p:sp>
    </p:spTree>
    <p:extLst>
      <p:ext uri="{BB962C8B-B14F-4D97-AF65-F5344CB8AC3E}">
        <p14:creationId xmlns:p14="http://schemas.microsoft.com/office/powerpoint/2010/main" val="25385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477E1F-42E8-4A1C-AFAF-683381B8CA5A}"/>
              </a:ext>
            </a:extLst>
          </p:cNvPr>
          <p:cNvSpPr txBox="1"/>
          <p:nvPr/>
        </p:nvSpPr>
        <p:spPr>
          <a:xfrm>
            <a:off x="2073365" y="6312912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Negative Binomial Regression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0A0C0-0887-4C93-B2B2-E6E825A6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63" y="1835134"/>
            <a:ext cx="7226950" cy="1622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26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52C1CA-AFFD-4723-B2F5-4D3E422DDED7}"/>
              </a:ext>
            </a:extLst>
          </p:cNvPr>
          <p:cNvSpPr txBox="1"/>
          <p:nvPr/>
        </p:nvSpPr>
        <p:spPr>
          <a:xfrm>
            <a:off x="572756" y="361741"/>
            <a:ext cx="10822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Good…</a:t>
            </a:r>
          </a:p>
          <a:p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The goodness of fit performance changes between the two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Stormwater Sites,  Urban Centers</a:t>
            </a:r>
          </a:p>
          <a:p>
            <a:r>
              <a:rPr lang="en-US" sz="3600" b="1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Certain Animal Habitats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239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52C1CA-AFFD-4723-B2F5-4D3E422DDED7}"/>
              </a:ext>
            </a:extLst>
          </p:cNvPr>
          <p:cNvSpPr txBox="1"/>
          <p:nvPr/>
        </p:nvSpPr>
        <p:spPr>
          <a:xfrm>
            <a:off x="572756" y="361741"/>
            <a:ext cx="1082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Steps Ahead…</a:t>
            </a:r>
          </a:p>
          <a:p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Find a way optimize Hexagonal resolution?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More census data worth exploring?  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Can I make a time series view for just one year? Add in weather data?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u="sng" dirty="0"/>
              <a:t>Increase visualizations </a:t>
            </a:r>
            <a:r>
              <a:rPr lang="en-US" sz="2800" b="1" dirty="0"/>
              <a:t>and clean up the project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Spatial component of error in Poisson </a:t>
            </a:r>
          </a:p>
        </p:txBody>
      </p:sp>
    </p:spTree>
    <p:extLst>
      <p:ext uri="{BB962C8B-B14F-4D97-AF65-F5344CB8AC3E}">
        <p14:creationId xmlns:p14="http://schemas.microsoft.com/office/powerpoint/2010/main" val="4037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52C1CA-AFFD-4723-B2F5-4D3E422DDED7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Thank you and any questions?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E0949-94A7-486F-8472-FCA0BF5D02F4}"/>
              </a:ext>
            </a:extLst>
          </p:cNvPr>
          <p:cNvSpPr txBox="1"/>
          <p:nvPr/>
        </p:nvSpPr>
        <p:spPr>
          <a:xfrm>
            <a:off x="420210" y="5864610"/>
            <a:ext cx="1177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Modeling Sources: </a:t>
            </a:r>
            <a:r>
              <a:rPr lang="en-US" dirty="0">
                <a:hlinkClick r:id="rId2"/>
              </a:rPr>
              <a:t>https://timeseriesreasoning.com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5FFDB-7BC0-4168-A9A4-F99B3EFCDE40}"/>
              </a:ext>
            </a:extLst>
          </p:cNvPr>
          <p:cNvSpPr txBox="1"/>
          <p:nvPr/>
        </p:nvSpPr>
        <p:spPr>
          <a:xfrm>
            <a:off x="941033" y="1455938"/>
            <a:ext cx="104537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https://myfwc.com/wildlifehabitats/nonnatives/python/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https://geodata.floridagio.gov/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https://www.eddmaps.org/distribution/viewmap.cfm?sub=20461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5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80454FA5-8FB2-4115-95A2-B01830F33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74" y="474784"/>
            <a:ext cx="7616651" cy="5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3EA0F-797C-498C-A1E6-450FBF2B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0" y="185135"/>
            <a:ext cx="2549141" cy="6071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BB5869-98BA-4894-99D0-658B96F15BC2}"/>
              </a:ext>
            </a:extLst>
          </p:cNvPr>
          <p:cNvSpPr txBox="1"/>
          <p:nvPr/>
        </p:nvSpPr>
        <p:spPr>
          <a:xfrm>
            <a:off x="599238" y="5139226"/>
            <a:ext cx="60943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E414F"/>
                </a:solidFill>
                <a:effectLst/>
                <a:latin typeface="Courier New" panose="02070309020205020404" pitchFamily="49" charset="0"/>
              </a:rPr>
              <a:t>@article{Willson2010IdentifyingPS, title={Identifying plausible scenarios for the establishment of invasive Burmese pythons (Python </a:t>
            </a:r>
            <a:r>
              <a:rPr lang="en-US" sz="1200" b="0" i="0" dirty="0" err="1">
                <a:solidFill>
                  <a:srgbClr val="2E414F"/>
                </a:solidFill>
                <a:effectLst/>
                <a:latin typeface="Courier New" panose="02070309020205020404" pitchFamily="49" charset="0"/>
              </a:rPr>
              <a:t>molurus</a:t>
            </a:r>
            <a:r>
              <a:rPr lang="en-US" sz="1200" b="0" i="0" dirty="0">
                <a:solidFill>
                  <a:srgbClr val="2E414F"/>
                </a:solidFill>
                <a:effectLst/>
                <a:latin typeface="Courier New" panose="02070309020205020404" pitchFamily="49" charset="0"/>
              </a:rPr>
              <a:t>) in Southern Florida}, author={John D </a:t>
            </a:r>
            <a:r>
              <a:rPr lang="en-US" sz="1200" b="0" i="0" dirty="0" err="1">
                <a:solidFill>
                  <a:srgbClr val="2E414F"/>
                </a:solidFill>
                <a:effectLst/>
                <a:latin typeface="Courier New" panose="02070309020205020404" pitchFamily="49" charset="0"/>
              </a:rPr>
              <a:t>Willson</a:t>
            </a:r>
            <a:r>
              <a:rPr lang="en-US" sz="1200" b="0" i="0" dirty="0">
                <a:solidFill>
                  <a:srgbClr val="2E414F"/>
                </a:solidFill>
                <a:effectLst/>
                <a:latin typeface="Courier New" panose="02070309020205020404" pitchFamily="49" charset="0"/>
              </a:rPr>
              <a:t> and Michael E. Dorcas and Ray W. Snow}, journal={Biological Invasions}, year={2010}, volume={13}, pages={1493-1504} }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312BFA-865D-42F4-8ED0-99357739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8" y="883980"/>
            <a:ext cx="6223252" cy="3768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432CFD-72BE-478D-A6CA-23F8335EA1C6}"/>
              </a:ext>
            </a:extLst>
          </p:cNvPr>
          <p:cNvSpPr txBox="1"/>
          <p:nvPr/>
        </p:nvSpPr>
        <p:spPr>
          <a:xfrm>
            <a:off x="914400" y="185135"/>
            <a:ext cx="5908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Hatchling Survival Projections </a:t>
            </a:r>
          </a:p>
        </p:txBody>
      </p:sp>
    </p:spTree>
    <p:extLst>
      <p:ext uri="{BB962C8B-B14F-4D97-AF65-F5344CB8AC3E}">
        <p14:creationId xmlns:p14="http://schemas.microsoft.com/office/powerpoint/2010/main" val="182153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35F3D-A326-47D4-9BE0-46B07BBF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180871"/>
            <a:ext cx="9187047" cy="5919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D4DD6B-DE49-499A-8719-527362A024A8}"/>
              </a:ext>
            </a:extLst>
          </p:cNvPr>
          <p:cNvSpPr txBox="1"/>
          <p:nvPr/>
        </p:nvSpPr>
        <p:spPr>
          <a:xfrm>
            <a:off x="9867481" y="552659"/>
            <a:ext cx="21202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Burmese python and two Great Egret fledglings, captured on trail camera in a wading bird colony in Everglades National Park.</a:t>
            </a:r>
            <a:r>
              <a:rPr lang="en-US" dirty="0"/>
              <a:t> </a:t>
            </a:r>
            <a:r>
              <a:rPr lang="en-US" dirty="0">
                <a:effectLst/>
              </a:rPr>
              <a:t>Photo:</a:t>
            </a:r>
            <a:r>
              <a:rPr lang="en-US" dirty="0"/>
              <a:t> </a:t>
            </a:r>
            <a:r>
              <a:rPr lang="en-US" dirty="0">
                <a:effectLst/>
              </a:rPr>
              <a:t>Sophia </a:t>
            </a:r>
            <a:r>
              <a:rPr lang="en-US" dirty="0" err="1">
                <a:effectLst/>
              </a:rPr>
              <a:t>Orzechowski</a:t>
            </a:r>
            <a:br>
              <a:rPr lang="en-US" b="0" i="0" dirty="0">
                <a:solidFill>
                  <a:srgbClr val="404040"/>
                </a:solidFill>
                <a:effectLst/>
                <a:latin typeface="Noto Serif" panose="020B0604020202020204" pitchFamily="18" charset="0"/>
              </a:rPr>
            </a:br>
            <a:endParaRPr lang="en-US" b="0" i="0" dirty="0">
              <a:solidFill>
                <a:srgbClr val="404040"/>
              </a:solidFill>
              <a:effectLst/>
              <a:latin typeface="Noto Serif" panose="020B0604020202020204" pitchFamily="18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Noto Serif" panose="020B0604020202020204" pitchFamily="18" charset="0"/>
              </a:rPr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4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28099-3E31-4F12-BAC0-AB8E45149482}"/>
              </a:ext>
            </a:extLst>
          </p:cNvPr>
          <p:cNvSpPr txBox="1"/>
          <p:nvPr/>
        </p:nvSpPr>
        <p:spPr>
          <a:xfrm>
            <a:off x="1024932" y="251209"/>
            <a:ext cx="1040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Current Detection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0139D-4CBA-43D6-8D1B-490E0A186EF4}"/>
              </a:ext>
            </a:extLst>
          </p:cNvPr>
          <p:cNvSpPr txBox="1"/>
          <p:nvPr/>
        </p:nvSpPr>
        <p:spPr>
          <a:xfrm>
            <a:off x="1483112" y="1427356"/>
            <a:ext cx="97015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Detector Dogs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Remote 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“Judas” snakes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Walkabouts – Camera Traps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lot of sightings/recordings are drivers on roads as well</a:t>
            </a:r>
          </a:p>
        </p:txBody>
      </p:sp>
    </p:spTree>
    <p:extLst>
      <p:ext uri="{BB962C8B-B14F-4D97-AF65-F5344CB8AC3E}">
        <p14:creationId xmlns:p14="http://schemas.microsoft.com/office/powerpoint/2010/main" val="282259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0CCEC2-4985-4EDC-B5E5-E4849F4D10D6}"/>
              </a:ext>
            </a:extLst>
          </p:cNvPr>
          <p:cNvSpPr txBox="1"/>
          <p:nvPr/>
        </p:nvSpPr>
        <p:spPr>
          <a:xfrm>
            <a:off x="682083" y="1693413"/>
            <a:ext cx="10827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Goal: Create a Model that can help with detecting most likely presence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dirty="0"/>
              <a:t>Are there relationships among features to help guide detection resources?</a:t>
            </a:r>
          </a:p>
        </p:txBody>
      </p:sp>
    </p:spTree>
    <p:extLst>
      <p:ext uri="{BB962C8B-B14F-4D97-AF65-F5344CB8AC3E}">
        <p14:creationId xmlns:p14="http://schemas.microsoft.com/office/powerpoint/2010/main" val="195007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727352B-2079-4DAC-B1F9-D6052C13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08" y="417058"/>
            <a:ext cx="5516071" cy="5404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06E54EF0-7691-41FD-81CA-8534E312C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3" y="1411845"/>
            <a:ext cx="7304119" cy="521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392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2E993-99E7-45D5-BDA4-16C1D7AA8931}"/>
              </a:ext>
            </a:extLst>
          </p:cNvPr>
          <p:cNvSpPr txBox="1"/>
          <p:nvPr/>
        </p:nvSpPr>
        <p:spPr>
          <a:xfrm>
            <a:off x="572756" y="361741"/>
            <a:ext cx="1082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Datasets – aka features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F26AE-FAB2-44CE-8E3E-94E021D8CD92}"/>
              </a:ext>
            </a:extLst>
          </p:cNvPr>
          <p:cNvSpPr txBox="1"/>
          <p:nvPr/>
        </p:nvSpPr>
        <p:spPr>
          <a:xfrm>
            <a:off x="954593" y="1175657"/>
            <a:ext cx="1005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sightings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 Sightings, GPS trackers, Remote Sensing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Flowing Waters and Stream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Bird Habitats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Designated Bird Sanctuaries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Eagle Nesting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Bird Nests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Mammal Habitation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Shorebird habitats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Snowy Plover Nests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Wading Bird Colonies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Urban Density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Temperature/Solar Radiation in TIF format – still need to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Environmental DNA sampling 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 Data along Florida Roads  </a:t>
            </a:r>
          </a:p>
        </p:txBody>
      </p:sp>
    </p:spTree>
    <p:extLst>
      <p:ext uri="{BB962C8B-B14F-4D97-AF65-F5344CB8AC3E}">
        <p14:creationId xmlns:p14="http://schemas.microsoft.com/office/powerpoint/2010/main" val="32034926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768</Words>
  <Application>Microsoft Office PowerPoint</Application>
  <PresentationFormat>Widescreen</PresentationFormat>
  <Paragraphs>137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Avenir Next LT Pro (Body)</vt:lpstr>
      <vt:lpstr>Avenir Next LT Pro Light</vt:lpstr>
      <vt:lpstr>Calibri</vt:lpstr>
      <vt:lpstr>Courier New</vt:lpstr>
      <vt:lpstr>Noto Serif</vt:lpstr>
      <vt:lpstr>Wingdings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Gianluca Mangiapane</dc:creator>
  <cp:lastModifiedBy>Gianluca Mangiapane</cp:lastModifiedBy>
  <cp:revision>10</cp:revision>
  <dcterms:created xsi:type="dcterms:W3CDTF">2022-02-04T02:52:32Z</dcterms:created>
  <dcterms:modified xsi:type="dcterms:W3CDTF">2022-04-15T12:21:23Z</dcterms:modified>
</cp:coreProperties>
</file>